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362" y="2898"/>
      </p:cViewPr>
      <p:guideLst>
        <p:guide orient="horz" pos="312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D0AC48-96D7-414F-A837-9E0CB6AB9B4C}" type="datetimeFigureOut">
              <a:rPr lang="en-US" smtClean="0"/>
              <a:pPr/>
              <a:t>11-Feb-19</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B0E7E2-DA73-4EA5-907F-A07110CACB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2984A5-DED6-4D16-BD57-68829D8DE718}" type="datetimeFigureOut">
              <a:rPr lang="en-US" smtClean="0"/>
              <a:pPr/>
              <a:t>11-Feb-19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2984A5-DED6-4D16-BD57-68829D8DE718}" type="datetimeFigureOut">
              <a:rPr lang="en-US" smtClean="0"/>
              <a:pPr/>
              <a:t>11-Feb-19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2984A5-DED6-4D16-BD57-68829D8DE718}" type="datetimeFigureOut">
              <a:rPr lang="en-US" smtClean="0"/>
              <a:pPr/>
              <a:t>11-Feb-19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2984A5-DED6-4D16-BD57-68829D8DE718}" type="datetimeFigureOut">
              <a:rPr lang="en-US" smtClean="0"/>
              <a:pPr/>
              <a:t>11-Feb-19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2984A5-DED6-4D16-BD57-68829D8DE718}" type="datetimeFigureOut">
              <a:rPr lang="en-US" smtClean="0"/>
              <a:pPr/>
              <a:t>11-Feb-19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2984A5-DED6-4D16-BD57-68829D8DE718}" type="datetimeFigureOut">
              <a:rPr lang="en-US" smtClean="0"/>
              <a:pPr/>
              <a:t>11-Feb-19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2984A5-DED6-4D16-BD57-68829D8DE718}" type="datetimeFigureOut">
              <a:rPr lang="en-US" smtClean="0"/>
              <a:pPr/>
              <a:t>11-Feb-19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2984A5-DED6-4D16-BD57-68829D8DE718}" type="datetimeFigureOut">
              <a:rPr lang="en-US" smtClean="0"/>
              <a:pPr/>
              <a:t>11-Feb-19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984A5-DED6-4D16-BD57-68829D8DE718}" type="datetimeFigureOut">
              <a:rPr lang="en-US" smtClean="0"/>
              <a:pPr/>
              <a:t>11-Feb-19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2984A5-DED6-4D16-BD57-68829D8DE718}" type="datetimeFigureOut">
              <a:rPr lang="en-US" smtClean="0"/>
              <a:pPr/>
              <a:t>11-Feb-19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2984A5-DED6-4D16-BD57-68829D8DE718}" type="datetimeFigureOut">
              <a:rPr lang="en-US" smtClean="0"/>
              <a:pPr/>
              <a:t>11-Feb-19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FE8C0-195D-4189-B195-8E363AC974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A42984A5-DED6-4D16-BD57-68829D8DE718}" type="datetimeFigureOut">
              <a:rPr lang="en-US" smtClean="0"/>
              <a:pPr/>
              <a:t>11-Feb-19</a:t>
            </a:fld>
            <a:endParaRPr lang="en-US"/>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1FFE8C0-195D-4189-B195-8E363AC974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navtesh@cmai.asia"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7.jpeg"/><Relationship Id="rId5" Type="http://schemas.openxmlformats.org/officeDocument/2006/relationships/image" Target="../media/image4.png"/><Relationship Id="rId10" Type="http://schemas.openxmlformats.org/officeDocument/2006/relationships/hyperlink" Target="http://www.nationaleducationaward.com/" TargetMode="External"/><Relationship Id="rId4" Type="http://schemas.openxmlformats.org/officeDocument/2006/relationships/image" Target="../media/image3.jpeg"/><Relationship Id="rId9" Type="http://schemas.openxmlformats.org/officeDocument/2006/relationships/hyperlink" Target="http://www.cmai.asia/"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president_cmai@cmai.asia" TargetMode="External"/><Relationship Id="rId3" Type="http://schemas.openxmlformats.org/officeDocument/2006/relationships/image" Target="../media/image2.png"/><Relationship Id="rId7" Type="http://schemas.openxmlformats.org/officeDocument/2006/relationships/hyperlink" Target="mailto:navteshgoyal@yahoo.com"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hyperlink" Target="http://www.telecomepc.in/" TargetMode="External"/><Relationship Id="rId5" Type="http://schemas.openxmlformats.org/officeDocument/2006/relationships/image" Target="../media/image4.png"/><Relationship Id="rId10" Type="http://schemas.openxmlformats.org/officeDocument/2006/relationships/hyperlink" Target="http://www.tematelecom.in/" TargetMode="External"/><Relationship Id="rId4" Type="http://schemas.openxmlformats.org/officeDocument/2006/relationships/image" Target="../media/image3.jpeg"/><Relationship Id="rId9" Type="http://schemas.openxmlformats.org/officeDocument/2006/relationships/hyperlink" Target="http://www.cmai.as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2385" y="774555"/>
            <a:ext cx="5918415" cy="830997"/>
          </a:xfrm>
          <a:prstGeom prst="rect">
            <a:avLst/>
          </a:prstGeom>
          <a:noFill/>
        </p:spPr>
        <p:txBody>
          <a:bodyPr wrap="none" rtlCol="0">
            <a:spAutoFit/>
          </a:bodyPr>
          <a:lstStyle/>
          <a:p>
            <a:pPr algn="ctr"/>
            <a:r>
              <a:rPr lang="en-US" sz="2400" b="1" u="sng" dirty="0"/>
              <a:t>National Data </a:t>
            </a:r>
            <a:r>
              <a:rPr lang="en-US" sz="2400" b="1" u="sng" dirty="0" smtClean="0"/>
              <a:t>Centre &amp; Cloud Empowerment</a:t>
            </a:r>
            <a:endParaRPr lang="en-US" sz="2400" b="1" u="sng" dirty="0" smtClean="0"/>
          </a:p>
          <a:p>
            <a:pPr algn="ctr"/>
            <a:r>
              <a:rPr lang="en-US" sz="2400" b="1" u="sng" dirty="0" smtClean="0"/>
              <a:t>Development </a:t>
            </a:r>
            <a:r>
              <a:rPr lang="en-US" sz="2400" b="1" u="sng" dirty="0"/>
              <a:t>Council</a:t>
            </a:r>
          </a:p>
        </p:txBody>
      </p:sp>
      <p:pic>
        <p:nvPicPr>
          <p:cNvPr id="5" name="Picture 2" descr="D:\Designing\logo\CMAI Logo\final\New folder\CMAI Logo.png"/>
          <p:cNvPicPr>
            <a:picLocks noChangeAspect="1" noChangeArrowheads="1"/>
          </p:cNvPicPr>
          <p:nvPr/>
        </p:nvPicPr>
        <p:blipFill>
          <a:blip r:embed="rId2" cstate="print"/>
          <a:srcRect/>
          <a:stretch>
            <a:fillRect/>
          </a:stretch>
        </p:blipFill>
        <p:spPr bwMode="auto">
          <a:xfrm>
            <a:off x="1346970" y="88244"/>
            <a:ext cx="1929631" cy="750121"/>
          </a:xfrm>
          <a:prstGeom prst="rect">
            <a:avLst/>
          </a:prstGeom>
          <a:noFill/>
        </p:spPr>
      </p:pic>
      <p:pic>
        <p:nvPicPr>
          <p:cNvPr id="6" name="Picture 3" descr="D:\Designing\logo\TEMA Logo\Final\TEMA Logo.png"/>
          <p:cNvPicPr>
            <a:picLocks noChangeAspect="1" noChangeArrowheads="1"/>
          </p:cNvPicPr>
          <p:nvPr/>
        </p:nvPicPr>
        <p:blipFill>
          <a:blip r:embed="rId3" cstate="print"/>
          <a:srcRect/>
          <a:stretch>
            <a:fillRect/>
          </a:stretch>
        </p:blipFill>
        <p:spPr bwMode="auto">
          <a:xfrm>
            <a:off x="3338646" y="148659"/>
            <a:ext cx="1690554" cy="629292"/>
          </a:xfrm>
          <a:prstGeom prst="rect">
            <a:avLst/>
          </a:prstGeom>
          <a:noFill/>
        </p:spPr>
      </p:pic>
      <p:pic>
        <p:nvPicPr>
          <p:cNvPr id="1026" name="Picture 2" descr="D:\Big data\rackbank logo.jpg"/>
          <p:cNvPicPr>
            <a:picLocks noChangeAspect="1" noChangeArrowheads="1"/>
          </p:cNvPicPr>
          <p:nvPr/>
        </p:nvPicPr>
        <p:blipFill>
          <a:blip r:embed="rId4"/>
          <a:srcRect/>
          <a:stretch>
            <a:fillRect/>
          </a:stretch>
        </p:blipFill>
        <p:spPr bwMode="auto">
          <a:xfrm>
            <a:off x="76201" y="50554"/>
            <a:ext cx="1113765" cy="742950"/>
          </a:xfrm>
          <a:prstGeom prst="rect">
            <a:avLst/>
          </a:prstGeom>
          <a:noFill/>
        </p:spPr>
      </p:pic>
      <p:pic>
        <p:nvPicPr>
          <p:cNvPr id="1027" name="Picture 3" descr="D:\Big data\logo.png"/>
          <p:cNvPicPr>
            <a:picLocks noChangeAspect="1" noChangeArrowheads="1"/>
          </p:cNvPicPr>
          <p:nvPr/>
        </p:nvPicPr>
        <p:blipFill>
          <a:blip r:embed="rId5"/>
          <a:srcRect/>
          <a:stretch>
            <a:fillRect/>
          </a:stretch>
        </p:blipFill>
        <p:spPr bwMode="auto">
          <a:xfrm>
            <a:off x="5105400" y="-31996"/>
            <a:ext cx="1752600" cy="782053"/>
          </a:xfrm>
          <a:prstGeom prst="rect">
            <a:avLst/>
          </a:prstGeom>
          <a:noFill/>
        </p:spPr>
      </p:pic>
      <p:pic>
        <p:nvPicPr>
          <p:cNvPr id="9" name="Picture 7" descr="C:\Users\Navtesh\Downloads\PM-Modi_d_d.jpg"/>
          <p:cNvPicPr>
            <a:picLocks noChangeAspect="1" noChangeArrowheads="1"/>
          </p:cNvPicPr>
          <p:nvPr/>
        </p:nvPicPr>
        <p:blipFill>
          <a:blip r:embed="rId6" cstate="print"/>
          <a:srcRect r="34739"/>
          <a:stretch>
            <a:fillRect/>
          </a:stretch>
        </p:blipFill>
        <p:spPr bwMode="auto">
          <a:xfrm>
            <a:off x="457200" y="1592251"/>
            <a:ext cx="1092994" cy="11887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TextBox 9"/>
          <p:cNvSpPr txBox="1"/>
          <p:nvPr/>
        </p:nvSpPr>
        <p:spPr>
          <a:xfrm>
            <a:off x="1752600" y="1731812"/>
            <a:ext cx="4800600" cy="861774"/>
          </a:xfrm>
          <a:prstGeom prst="rect">
            <a:avLst/>
          </a:prstGeom>
          <a:noFill/>
        </p:spPr>
        <p:txBody>
          <a:bodyPr wrap="square" rtlCol="0">
            <a:spAutoFit/>
          </a:bodyPr>
          <a:lstStyle/>
          <a:p>
            <a:r>
              <a:rPr lang="en-US" sz="1000" dirty="0"/>
              <a:t>We are in an age of a historic transition brought about by </a:t>
            </a:r>
            <a:r>
              <a:rPr lang="en-US" sz="1000" dirty="0" smtClean="0"/>
              <a:t>technology</a:t>
            </a:r>
            <a:r>
              <a:rPr lang="en-US" sz="1000" dirty="0"/>
              <a:t>.</a:t>
            </a:r>
          </a:p>
          <a:p>
            <a:endParaRPr lang="en-US" sz="1000" dirty="0"/>
          </a:p>
          <a:p>
            <a:r>
              <a:rPr lang="en-US" sz="1000" dirty="0"/>
              <a:t>Data Analytics and Artificial Intelligence are helping us build a whole range of value added services for </a:t>
            </a:r>
            <a:r>
              <a:rPr lang="en-US" sz="1000" dirty="0" smtClean="0"/>
              <a:t>people. </a:t>
            </a:r>
          </a:p>
          <a:p>
            <a:r>
              <a:rPr lang="en-US" sz="1000" b="1" dirty="0" smtClean="0"/>
              <a:t>		 </a:t>
            </a:r>
            <a:r>
              <a:rPr lang="en-US" sz="1000" b="1" dirty="0" err="1" smtClean="0"/>
              <a:t>Hon’ble</a:t>
            </a:r>
            <a:r>
              <a:rPr lang="en-US" sz="1000" b="1" dirty="0" smtClean="0"/>
              <a:t> Dr. </a:t>
            </a:r>
            <a:r>
              <a:rPr lang="en-US" sz="1000" b="1" dirty="0" err="1" smtClean="0"/>
              <a:t>Narendra</a:t>
            </a:r>
            <a:r>
              <a:rPr lang="en-US" sz="1000" b="1" dirty="0" smtClean="0"/>
              <a:t>  </a:t>
            </a:r>
            <a:r>
              <a:rPr lang="en-US" sz="1000" b="1" dirty="0" err="1" smtClean="0"/>
              <a:t>Modi</a:t>
            </a:r>
            <a:r>
              <a:rPr lang="en-US" sz="1000" b="1" dirty="0" smtClean="0"/>
              <a:t>, Prime Minister, India  </a:t>
            </a:r>
            <a:endParaRPr lang="en-US" sz="1000" dirty="0"/>
          </a:p>
        </p:txBody>
      </p:sp>
      <p:pic>
        <p:nvPicPr>
          <p:cNvPr id="11" name="Picture 4" descr="C:\Users\Pooja\Desktop\isa brochure\ppt1.PNG"/>
          <p:cNvPicPr>
            <a:picLocks noChangeAspect="1" noChangeArrowheads="1"/>
          </p:cNvPicPr>
          <p:nvPr/>
        </p:nvPicPr>
        <p:blipFill>
          <a:blip r:embed="rId7" cstate="print"/>
          <a:srcRect/>
          <a:stretch>
            <a:fillRect/>
          </a:stretch>
        </p:blipFill>
        <p:spPr bwMode="auto">
          <a:xfrm>
            <a:off x="228600" y="2870285"/>
            <a:ext cx="6477000" cy="3542887"/>
          </a:xfrm>
          <a:prstGeom prst="rect">
            <a:avLst/>
          </a:prstGeom>
          <a:noFill/>
        </p:spPr>
      </p:pic>
      <p:sp>
        <p:nvSpPr>
          <p:cNvPr id="12" name="TextBox 11"/>
          <p:cNvSpPr txBox="1"/>
          <p:nvPr/>
        </p:nvSpPr>
        <p:spPr>
          <a:xfrm>
            <a:off x="166048" y="6298722"/>
            <a:ext cx="6629400" cy="1754326"/>
          </a:xfrm>
          <a:prstGeom prst="rect">
            <a:avLst/>
          </a:prstGeom>
          <a:noFill/>
        </p:spPr>
        <p:txBody>
          <a:bodyPr wrap="square" rtlCol="0">
            <a:spAutoFit/>
          </a:bodyPr>
          <a:lstStyle/>
          <a:p>
            <a:pPr algn="just"/>
            <a:r>
              <a:rPr lang="en-US" sz="900" b="1" dirty="0" smtClean="0"/>
              <a:t>The new Council we are establishing will provide a much needed industry body to represent the interests of its members, offer a forum to monitor regulatory developments, and to promote the industry within India and </a:t>
            </a:r>
            <a:r>
              <a:rPr lang="en-US" sz="900" b="1" dirty="0" smtClean="0"/>
              <a:t>internationally.</a:t>
            </a:r>
            <a:endParaRPr lang="en-US" sz="900" b="1" dirty="0" smtClean="0"/>
          </a:p>
          <a:p>
            <a:pPr algn="just"/>
            <a:endParaRPr lang="en-US" sz="500" b="1" dirty="0" smtClean="0"/>
          </a:p>
          <a:p>
            <a:pPr algn="just"/>
            <a:r>
              <a:rPr lang="en-US" sz="900" b="1" dirty="0" smtClean="0"/>
              <a:t>National </a:t>
            </a:r>
            <a:r>
              <a:rPr lang="en-US" sz="900" b="1" dirty="0" smtClean="0"/>
              <a:t>Data Centre &amp; Cloud </a:t>
            </a:r>
            <a:r>
              <a:rPr lang="en-US" sz="900" b="1" dirty="0" smtClean="0"/>
              <a:t>Empowerment Development Council </a:t>
            </a:r>
            <a:r>
              <a:rPr lang="en-US" sz="900" dirty="0" smtClean="0"/>
              <a:t>is </a:t>
            </a:r>
            <a:r>
              <a:rPr lang="en-US" sz="900" dirty="0"/>
              <a:t>India’s premier, non-political, not-for-profit body representing Indian </a:t>
            </a:r>
            <a:r>
              <a:rPr lang="en-US" sz="900" dirty="0" smtClean="0"/>
              <a:t>Data Sector</a:t>
            </a:r>
            <a:r>
              <a:rPr lang="en-US" sz="900" dirty="0"/>
              <a:t>. </a:t>
            </a:r>
            <a:r>
              <a:rPr lang="en-US" sz="900" dirty="0" smtClean="0"/>
              <a:t>NDCED endeavor </a:t>
            </a:r>
            <a:r>
              <a:rPr lang="en-US" sz="900" dirty="0"/>
              <a:t>is to promote, promulgate and popularize the concept of </a:t>
            </a:r>
            <a:r>
              <a:rPr lang="en-US" sz="900" dirty="0" smtClean="0"/>
              <a:t>Data Centre as </a:t>
            </a:r>
            <a:r>
              <a:rPr lang="en-US" sz="900" dirty="0"/>
              <a:t>a mode of doing business across the </a:t>
            </a:r>
            <a:r>
              <a:rPr lang="en-US" sz="900" dirty="0" smtClean="0"/>
              <a:t>globe into several verticals</a:t>
            </a:r>
            <a:r>
              <a:rPr lang="en-US" sz="900" dirty="0"/>
              <a:t>. </a:t>
            </a:r>
            <a:r>
              <a:rPr lang="en-US" sz="900" b="1" dirty="0" smtClean="0"/>
              <a:t>National Data Centre &amp; Cloud Empowerment Development Council </a:t>
            </a:r>
            <a:r>
              <a:rPr lang="en-US" sz="900" dirty="0" smtClean="0"/>
              <a:t>catalyses </a:t>
            </a:r>
            <a:r>
              <a:rPr lang="en-US" sz="900" dirty="0"/>
              <a:t>change by working closely with stakeholders and policymakers on policy issues, enhancing efficiency, competitiveness and expanding business opportunities for </a:t>
            </a:r>
            <a:r>
              <a:rPr lang="en-US" sz="900" dirty="0" smtClean="0"/>
              <a:t>Data sector </a:t>
            </a:r>
            <a:r>
              <a:rPr lang="en-US" sz="900" dirty="0"/>
              <a:t>through a range of specialized services and global linkages. </a:t>
            </a:r>
            <a:r>
              <a:rPr lang="en-US" sz="900" dirty="0" smtClean="0"/>
              <a:t>Council also </a:t>
            </a:r>
            <a:r>
              <a:rPr lang="en-US" sz="900" dirty="0"/>
              <a:t>provides a platform for </a:t>
            </a:r>
            <a:r>
              <a:rPr lang="en-US" sz="900" dirty="0" smtClean="0"/>
              <a:t>Data sector </a:t>
            </a:r>
            <a:r>
              <a:rPr lang="en-US" sz="900" dirty="0"/>
              <a:t>consensus building and networking, partnership with counterpart chambers across the world carry forward our initiatives of inclusive development in </a:t>
            </a:r>
            <a:r>
              <a:rPr lang="en-US" sz="900" dirty="0" smtClean="0"/>
              <a:t>Data &amp; Cloud business</a:t>
            </a:r>
            <a:r>
              <a:rPr lang="en-US" sz="900" dirty="0"/>
              <a:t>, which encompasses entrepreneurship, training, governance, skill development, etc. </a:t>
            </a:r>
            <a:r>
              <a:rPr lang="en-US" sz="900" dirty="0" smtClean="0"/>
              <a:t>Council will serve as </a:t>
            </a:r>
            <a:r>
              <a:rPr lang="en-US" sz="900" dirty="0"/>
              <a:t>the first opportunity of call for Indian </a:t>
            </a:r>
            <a:r>
              <a:rPr lang="en-US" sz="900" dirty="0" smtClean="0"/>
              <a:t>Data Centre working for Globe.</a:t>
            </a:r>
            <a:endParaRPr lang="en-US" sz="900" dirty="0"/>
          </a:p>
          <a:p>
            <a:pPr algn="just"/>
            <a:endParaRPr lang="en-US" sz="900" dirty="0"/>
          </a:p>
        </p:txBody>
      </p:sp>
      <p:sp>
        <p:nvSpPr>
          <p:cNvPr id="13" name="TextBox 12"/>
          <p:cNvSpPr txBox="1"/>
          <p:nvPr/>
        </p:nvSpPr>
        <p:spPr>
          <a:xfrm>
            <a:off x="1600200" y="9397543"/>
            <a:ext cx="5791199" cy="530915"/>
          </a:xfrm>
          <a:prstGeom prst="rect">
            <a:avLst/>
          </a:prstGeom>
          <a:noFill/>
        </p:spPr>
        <p:txBody>
          <a:bodyPr wrap="square" rtlCol="0">
            <a:spAutoFit/>
          </a:bodyPr>
          <a:lstStyle/>
          <a:p>
            <a:pPr algn="ctr"/>
            <a:r>
              <a:rPr lang="en-US" sz="1050" b="1" dirty="0"/>
              <a:t>Prof. NK Goyal, President, CMAI Association of India &amp; Chairman Emeritus, </a:t>
            </a:r>
            <a:r>
              <a:rPr lang="en-US" sz="1050" b="1" dirty="0" smtClean="0"/>
              <a:t>TEMA</a:t>
            </a:r>
          </a:p>
          <a:p>
            <a:pPr algn="ctr"/>
            <a:r>
              <a:rPr lang="en-US" sz="900" dirty="0" smtClean="0"/>
              <a:t>For Membership please Contact </a:t>
            </a:r>
            <a:r>
              <a:rPr lang="en-US" sz="900" dirty="0"/>
              <a:t>:-</a:t>
            </a:r>
            <a:r>
              <a:rPr lang="en-US" sz="900" dirty="0" err="1"/>
              <a:t>Navtesh</a:t>
            </a:r>
            <a:r>
              <a:rPr lang="en-US" sz="900" dirty="0"/>
              <a:t> , ED , </a:t>
            </a:r>
            <a:r>
              <a:rPr lang="en-US" sz="900" dirty="0" smtClean="0">
                <a:hlinkClick r:id="rId8"/>
              </a:rPr>
              <a:t>navtesh@cmai.asia</a:t>
            </a:r>
            <a:r>
              <a:rPr lang="en-US" sz="900" dirty="0" smtClean="0"/>
              <a:t> , </a:t>
            </a:r>
            <a:r>
              <a:rPr lang="en-US" sz="900" dirty="0"/>
              <a:t>011 26266211/411/412</a:t>
            </a:r>
            <a:r>
              <a:rPr lang="en-US" sz="900" dirty="0" smtClean="0"/>
              <a:t>,</a:t>
            </a:r>
          </a:p>
          <a:p>
            <a:pPr algn="ctr"/>
            <a:r>
              <a:rPr lang="en-US" sz="900" dirty="0" smtClean="0"/>
              <a:t> </a:t>
            </a:r>
            <a:r>
              <a:rPr lang="en-US" sz="900" dirty="0"/>
              <a:t>+91 9711 </a:t>
            </a:r>
            <a:r>
              <a:rPr lang="en-US" sz="900" dirty="0" smtClean="0"/>
              <a:t>869 771 , </a:t>
            </a:r>
            <a:r>
              <a:rPr lang="en-US" sz="900" dirty="0" smtClean="0">
                <a:hlinkClick r:id="rId9"/>
              </a:rPr>
              <a:t>www.cmai.asia</a:t>
            </a:r>
            <a:r>
              <a:rPr lang="en-US" sz="900" dirty="0" smtClean="0"/>
              <a:t> </a:t>
            </a:r>
            <a:r>
              <a:rPr lang="en-US" sz="900" dirty="0" smtClean="0">
                <a:hlinkClick r:id="rId10"/>
              </a:rPr>
              <a:t>www.nationaleducationaward.com</a:t>
            </a:r>
            <a:r>
              <a:rPr lang="en-US" sz="900" dirty="0" smtClean="0"/>
              <a:t>  </a:t>
            </a:r>
            <a:endParaRPr lang="en-US" sz="900" dirty="0"/>
          </a:p>
        </p:txBody>
      </p:sp>
      <p:sp>
        <p:nvSpPr>
          <p:cNvPr id="14" name="TextBox 13"/>
          <p:cNvSpPr txBox="1"/>
          <p:nvPr/>
        </p:nvSpPr>
        <p:spPr>
          <a:xfrm>
            <a:off x="2438944" y="7905905"/>
            <a:ext cx="4342856" cy="1477328"/>
          </a:xfrm>
          <a:prstGeom prst="rect">
            <a:avLst/>
          </a:prstGeom>
          <a:noFill/>
        </p:spPr>
        <p:txBody>
          <a:bodyPr wrap="none" rtlCol="0">
            <a:spAutoFit/>
          </a:bodyPr>
          <a:lstStyle/>
          <a:p>
            <a:pPr algn="ctr"/>
            <a:r>
              <a:rPr lang="en-US" sz="1000" b="1" dirty="0" smtClean="0"/>
              <a:t>National Data Centre &amp; Cloud Empowerment Development </a:t>
            </a:r>
            <a:r>
              <a:rPr lang="en-US" sz="1000" b="1" dirty="0" smtClean="0"/>
              <a:t>Council</a:t>
            </a:r>
          </a:p>
          <a:p>
            <a:pPr algn="ctr"/>
            <a:endParaRPr lang="en-US" sz="1000" dirty="0" smtClean="0"/>
          </a:p>
          <a:p>
            <a:pPr lvl="0">
              <a:buFont typeface="Arial" pitchFamily="34" charset="0"/>
              <a:buChar char="•"/>
            </a:pPr>
            <a:r>
              <a:rPr lang="en-US" sz="1000" dirty="0" smtClean="0"/>
              <a:t>Organizes world class networking Data &amp; Cloud events, </a:t>
            </a:r>
            <a:r>
              <a:rPr lang="en-US" sz="1000" dirty="0" smtClean="0"/>
              <a:t>conferences </a:t>
            </a:r>
            <a:r>
              <a:rPr lang="en-US" sz="1000" dirty="0" smtClean="0"/>
              <a:t>and expos </a:t>
            </a:r>
          </a:p>
          <a:p>
            <a:pPr lvl="0">
              <a:buFont typeface="Arial" pitchFamily="34" charset="0"/>
              <a:buChar char="•"/>
            </a:pPr>
            <a:r>
              <a:rPr lang="en-US" sz="1000" dirty="0" smtClean="0"/>
              <a:t>Promotion of Data Center &amp; Cloud</a:t>
            </a:r>
          </a:p>
          <a:p>
            <a:pPr lvl="0">
              <a:buFont typeface="Arial" pitchFamily="34" charset="0"/>
              <a:buChar char="•"/>
            </a:pPr>
            <a:r>
              <a:rPr lang="en-US" sz="1000" dirty="0" smtClean="0"/>
              <a:t>Association with Indian and International Organizations</a:t>
            </a:r>
          </a:p>
          <a:p>
            <a:pPr lvl="0">
              <a:buFont typeface="Arial" pitchFamily="34" charset="0"/>
              <a:buChar char="•"/>
            </a:pPr>
            <a:r>
              <a:rPr lang="en-US" sz="1000" dirty="0" smtClean="0"/>
              <a:t>Proactive dialogues with Government bodies</a:t>
            </a:r>
          </a:p>
          <a:p>
            <a:pPr lvl="0">
              <a:buFont typeface="Arial" pitchFamily="34" charset="0"/>
              <a:buChar char="•"/>
            </a:pPr>
            <a:r>
              <a:rPr lang="en-US" sz="1000" dirty="0" smtClean="0"/>
              <a:t>Promotion of Data &amp; Cloud Center company brand  in India and Abroad</a:t>
            </a:r>
          </a:p>
          <a:p>
            <a:pPr lvl="0">
              <a:buFont typeface="Arial" pitchFamily="34" charset="0"/>
              <a:buChar char="•"/>
            </a:pPr>
            <a:r>
              <a:rPr lang="en-US" sz="1000" dirty="0" smtClean="0"/>
              <a:t>Taking delegations Abroad </a:t>
            </a:r>
          </a:p>
          <a:p>
            <a:pPr lvl="0">
              <a:buFont typeface="Arial" pitchFamily="34" charset="0"/>
              <a:buChar char="•"/>
            </a:pPr>
            <a:r>
              <a:rPr lang="en-US" sz="1000" dirty="0" smtClean="0"/>
              <a:t>Dedicated magazine for Data Centre in Globe</a:t>
            </a:r>
            <a:endParaRPr lang="en-US" sz="1000" dirty="0"/>
          </a:p>
        </p:txBody>
      </p:sp>
      <p:pic>
        <p:nvPicPr>
          <p:cNvPr id="15" name="Picture 9" descr="c:\Users\Navtesh\Desktop\new desktop\nkg pic.jpg"/>
          <p:cNvPicPr>
            <a:picLocks noChangeArrowheads="1"/>
          </p:cNvPicPr>
          <p:nvPr/>
        </p:nvPicPr>
        <p:blipFill>
          <a:blip r:embed="rId11" cstate="print"/>
          <a:srcRect t="2657" b="22243"/>
          <a:stretch>
            <a:fillRect/>
          </a:stretch>
        </p:blipFill>
        <p:spPr bwMode="auto">
          <a:xfrm>
            <a:off x="522766" y="7924800"/>
            <a:ext cx="990600" cy="990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6" name="TextBox 15"/>
          <p:cNvSpPr txBox="1"/>
          <p:nvPr/>
        </p:nvSpPr>
        <p:spPr>
          <a:xfrm>
            <a:off x="-86833" y="8969514"/>
            <a:ext cx="2362199" cy="707886"/>
          </a:xfrm>
          <a:prstGeom prst="rect">
            <a:avLst/>
          </a:prstGeom>
          <a:noFill/>
        </p:spPr>
        <p:txBody>
          <a:bodyPr wrap="square" rtlCol="0">
            <a:spAutoFit/>
          </a:bodyPr>
          <a:lstStyle/>
          <a:p>
            <a:pPr algn="ctr"/>
            <a:r>
              <a:rPr lang="en-GB" sz="800" dirty="0" smtClean="0"/>
              <a:t>“Cloud and Data </a:t>
            </a:r>
            <a:r>
              <a:rPr lang="en-GB" sz="800" dirty="0" err="1" smtClean="0"/>
              <a:t>Centers</a:t>
            </a:r>
            <a:r>
              <a:rPr lang="en-GB" sz="800" dirty="0" smtClean="0"/>
              <a:t> in India are entering a </a:t>
            </a:r>
            <a:endParaRPr lang="en-GB" sz="800" dirty="0" smtClean="0"/>
          </a:p>
          <a:p>
            <a:pPr algn="ctr"/>
            <a:r>
              <a:rPr lang="en-GB" sz="800" dirty="0" smtClean="0"/>
              <a:t>new </a:t>
            </a:r>
            <a:r>
              <a:rPr lang="en-GB" sz="800" dirty="0" smtClean="0"/>
              <a:t>phase </a:t>
            </a:r>
            <a:r>
              <a:rPr lang="en-GB" sz="800" b="1" dirty="0" smtClean="0"/>
              <a:t>&amp; offers biggest market opportunities</a:t>
            </a:r>
            <a:r>
              <a:rPr lang="en-GB" sz="800" dirty="0" smtClean="0"/>
              <a:t>, </a:t>
            </a:r>
            <a:endParaRPr lang="en-GB" sz="800" dirty="0" smtClean="0"/>
          </a:p>
          <a:p>
            <a:pPr algn="ctr"/>
            <a:r>
              <a:rPr lang="en-GB" sz="800" dirty="0" smtClean="0"/>
              <a:t>as </a:t>
            </a:r>
            <a:r>
              <a:rPr lang="en-GB" sz="800" dirty="0" smtClean="0"/>
              <a:t>these critical services support the digital </a:t>
            </a:r>
            <a:endParaRPr lang="en-GB" sz="800" dirty="0" smtClean="0"/>
          </a:p>
          <a:p>
            <a:pPr algn="ctr"/>
            <a:r>
              <a:rPr lang="en-GB" sz="800" dirty="0" smtClean="0"/>
              <a:t>transformation </a:t>
            </a:r>
            <a:r>
              <a:rPr lang="en-GB" sz="800" dirty="0" smtClean="0"/>
              <a:t>of enterprises across the country,” </a:t>
            </a:r>
            <a:endParaRPr lang="en-GB" sz="800" dirty="0" smtClean="0"/>
          </a:p>
          <a:p>
            <a:pPr algn="ctr"/>
            <a:r>
              <a:rPr lang="en-GB" sz="800" dirty="0" smtClean="0"/>
              <a:t>Professor NK </a:t>
            </a:r>
            <a:r>
              <a:rPr lang="en-GB" sz="800" dirty="0" err="1" smtClean="0"/>
              <a:t>Goyal</a:t>
            </a:r>
            <a:r>
              <a:rPr lang="en-GB" sz="800" dirty="0" smtClean="0"/>
              <a:t>, President , CMAI Association</a:t>
            </a:r>
            <a:endParaRPr lang="en-US" sz="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1" y="774555"/>
            <a:ext cx="4829977" cy="830997"/>
          </a:xfrm>
          <a:prstGeom prst="rect">
            <a:avLst/>
          </a:prstGeom>
          <a:noFill/>
        </p:spPr>
        <p:txBody>
          <a:bodyPr wrap="none" rtlCol="0">
            <a:spAutoFit/>
          </a:bodyPr>
          <a:lstStyle/>
          <a:p>
            <a:pPr algn="ctr"/>
            <a:r>
              <a:rPr lang="en-US" sz="2400" b="1" u="sng" dirty="0"/>
              <a:t>National Data Centre </a:t>
            </a:r>
            <a:r>
              <a:rPr lang="en-US" sz="2400" b="1" u="sng" dirty="0" smtClean="0"/>
              <a:t>Empowerment</a:t>
            </a:r>
          </a:p>
          <a:p>
            <a:pPr algn="ctr"/>
            <a:r>
              <a:rPr lang="en-US" sz="2400" b="1" u="sng" dirty="0" smtClean="0"/>
              <a:t> </a:t>
            </a:r>
            <a:r>
              <a:rPr lang="en-US" sz="2400" b="1" u="sng" dirty="0"/>
              <a:t>&amp; Development Council</a:t>
            </a:r>
          </a:p>
        </p:txBody>
      </p:sp>
      <p:pic>
        <p:nvPicPr>
          <p:cNvPr id="3" name="Picture 2" descr="D:\Designing\logo\CMAI Logo\final\New folder\CMAI Logo.png"/>
          <p:cNvPicPr>
            <a:picLocks noChangeAspect="1" noChangeArrowheads="1"/>
          </p:cNvPicPr>
          <p:nvPr/>
        </p:nvPicPr>
        <p:blipFill>
          <a:blip r:embed="rId2" cstate="print"/>
          <a:srcRect/>
          <a:stretch>
            <a:fillRect/>
          </a:stretch>
        </p:blipFill>
        <p:spPr bwMode="auto">
          <a:xfrm>
            <a:off x="1346970" y="88244"/>
            <a:ext cx="1929631" cy="750121"/>
          </a:xfrm>
          <a:prstGeom prst="rect">
            <a:avLst/>
          </a:prstGeom>
          <a:noFill/>
        </p:spPr>
      </p:pic>
      <p:pic>
        <p:nvPicPr>
          <p:cNvPr id="4" name="Picture 3" descr="D:\Designing\logo\TEMA Logo\Final\TEMA Logo.png"/>
          <p:cNvPicPr>
            <a:picLocks noChangeAspect="1" noChangeArrowheads="1"/>
          </p:cNvPicPr>
          <p:nvPr/>
        </p:nvPicPr>
        <p:blipFill>
          <a:blip r:embed="rId3" cstate="print"/>
          <a:srcRect/>
          <a:stretch>
            <a:fillRect/>
          </a:stretch>
        </p:blipFill>
        <p:spPr bwMode="auto">
          <a:xfrm>
            <a:off x="3338646" y="148659"/>
            <a:ext cx="1690554" cy="629292"/>
          </a:xfrm>
          <a:prstGeom prst="rect">
            <a:avLst/>
          </a:prstGeom>
          <a:noFill/>
        </p:spPr>
      </p:pic>
      <p:pic>
        <p:nvPicPr>
          <p:cNvPr id="5" name="Picture 2" descr="D:\Big data\rackbank logo.jpg"/>
          <p:cNvPicPr>
            <a:picLocks noChangeAspect="1" noChangeArrowheads="1"/>
          </p:cNvPicPr>
          <p:nvPr/>
        </p:nvPicPr>
        <p:blipFill>
          <a:blip r:embed="rId4"/>
          <a:srcRect/>
          <a:stretch>
            <a:fillRect/>
          </a:stretch>
        </p:blipFill>
        <p:spPr bwMode="auto">
          <a:xfrm>
            <a:off x="76201" y="50554"/>
            <a:ext cx="1113765" cy="742950"/>
          </a:xfrm>
          <a:prstGeom prst="rect">
            <a:avLst/>
          </a:prstGeom>
          <a:noFill/>
        </p:spPr>
      </p:pic>
      <p:pic>
        <p:nvPicPr>
          <p:cNvPr id="6" name="Picture 3" descr="D:\Big data\logo.png"/>
          <p:cNvPicPr>
            <a:picLocks noChangeAspect="1" noChangeArrowheads="1"/>
          </p:cNvPicPr>
          <p:nvPr/>
        </p:nvPicPr>
        <p:blipFill>
          <a:blip r:embed="rId5"/>
          <a:srcRect/>
          <a:stretch>
            <a:fillRect/>
          </a:stretch>
        </p:blipFill>
        <p:spPr bwMode="auto">
          <a:xfrm>
            <a:off x="5105400" y="-31996"/>
            <a:ext cx="1752600" cy="782053"/>
          </a:xfrm>
          <a:prstGeom prst="rect">
            <a:avLst/>
          </a:prstGeom>
          <a:noFill/>
        </p:spPr>
      </p:pic>
      <p:pic>
        <p:nvPicPr>
          <p:cNvPr id="2050" name="Picture 2" descr="D:\Big data\Big Data what happens in one day.jpg"/>
          <p:cNvPicPr>
            <a:picLocks noChangeAspect="1" noChangeArrowheads="1"/>
          </p:cNvPicPr>
          <p:nvPr/>
        </p:nvPicPr>
        <p:blipFill>
          <a:blip r:embed="rId6"/>
          <a:srcRect/>
          <a:stretch>
            <a:fillRect/>
          </a:stretch>
        </p:blipFill>
        <p:spPr bwMode="auto">
          <a:xfrm>
            <a:off x="228600" y="1600201"/>
            <a:ext cx="6324600" cy="2667000"/>
          </a:xfrm>
          <a:prstGeom prst="rect">
            <a:avLst/>
          </a:prstGeom>
          <a:noFill/>
        </p:spPr>
      </p:pic>
      <p:sp>
        <p:nvSpPr>
          <p:cNvPr id="8" name="TextBox 7"/>
          <p:cNvSpPr txBox="1"/>
          <p:nvPr/>
        </p:nvSpPr>
        <p:spPr>
          <a:xfrm>
            <a:off x="152400" y="4191000"/>
            <a:ext cx="6629400" cy="6047809"/>
          </a:xfrm>
          <a:prstGeom prst="rect">
            <a:avLst/>
          </a:prstGeom>
          <a:noFill/>
        </p:spPr>
        <p:txBody>
          <a:bodyPr wrap="square" rtlCol="0">
            <a:spAutoFit/>
          </a:bodyPr>
          <a:lstStyle/>
          <a:p>
            <a:pPr algn="just"/>
            <a:r>
              <a:rPr lang="en-US" sz="900" b="1" u="sng" dirty="0" smtClean="0"/>
              <a:t>Membership </a:t>
            </a:r>
            <a:r>
              <a:rPr lang="en-US" sz="900" dirty="0" smtClean="0"/>
              <a:t>The membership is now open. We request you to kindly give our consent to join by simply giving following </a:t>
            </a:r>
            <a:r>
              <a:rPr lang="en-US" sz="900" dirty="0" smtClean="0"/>
              <a:t>information</a:t>
            </a:r>
            <a:r>
              <a:rPr lang="en-US" sz="900" dirty="0" smtClean="0"/>
              <a:t> </a:t>
            </a:r>
            <a:r>
              <a:rPr lang="en-US" sz="900" dirty="0" smtClean="0"/>
              <a:t>&amp; send at </a:t>
            </a:r>
            <a:r>
              <a:rPr lang="en-US" sz="900" dirty="0" smtClean="0">
                <a:hlinkClick r:id="rId7"/>
              </a:rPr>
              <a:t>navteshgoyal@yahoo.com</a:t>
            </a:r>
            <a:r>
              <a:rPr lang="en-US" sz="900" dirty="0" smtClean="0"/>
              <a:t> &amp; </a:t>
            </a:r>
            <a:r>
              <a:rPr lang="en-US" sz="900" dirty="0" smtClean="0">
                <a:hlinkClick r:id="rId8"/>
              </a:rPr>
              <a:t>president_cmai@cmai.asia</a:t>
            </a:r>
            <a:r>
              <a:rPr lang="en-US" sz="900" dirty="0" smtClean="0"/>
              <a:t> </a:t>
            </a:r>
            <a:endParaRPr lang="en-US" sz="900" dirty="0" smtClean="0"/>
          </a:p>
          <a:p>
            <a:pPr algn="just"/>
            <a:endParaRPr lang="en-US" sz="900" dirty="0" smtClean="0"/>
          </a:p>
          <a:p>
            <a:pPr marL="228600" indent="-228600" algn="just">
              <a:buAutoNum type="arabicPeriod"/>
            </a:pPr>
            <a:r>
              <a:rPr lang="en-US" sz="900" dirty="0" smtClean="0"/>
              <a:t>Name of company </a:t>
            </a:r>
          </a:p>
          <a:p>
            <a:pPr marL="228600" indent="-228600" algn="just">
              <a:buAutoNum type="arabicPeriod"/>
            </a:pPr>
            <a:r>
              <a:rPr lang="en-US" sz="900" dirty="0" smtClean="0"/>
              <a:t>Manufacturer / Trader / Consultant</a:t>
            </a:r>
          </a:p>
          <a:p>
            <a:pPr marL="228600" indent="-228600" algn="just">
              <a:buAutoNum type="arabicPeriod"/>
            </a:pPr>
            <a:r>
              <a:rPr lang="en-US" sz="900" dirty="0" smtClean="0"/>
              <a:t>Name of Brand </a:t>
            </a:r>
          </a:p>
          <a:p>
            <a:pPr marL="228600" indent="-228600" algn="just">
              <a:buAutoNum type="arabicPeriod"/>
            </a:pPr>
            <a:r>
              <a:rPr lang="en-US" sz="900" dirty="0" smtClean="0"/>
              <a:t>Name of MD/CEO with email and mobile number </a:t>
            </a:r>
          </a:p>
          <a:p>
            <a:pPr marL="228600" indent="-228600" algn="just">
              <a:buAutoNum type="arabicPeriod"/>
            </a:pPr>
            <a:r>
              <a:rPr lang="en-US" sz="900" dirty="0" smtClean="0"/>
              <a:t>Name of contact person with email &amp; mobile number </a:t>
            </a:r>
          </a:p>
          <a:p>
            <a:pPr marL="228600" indent="-228600" algn="just">
              <a:buAutoNum type="arabicPeriod"/>
            </a:pPr>
            <a:r>
              <a:rPr lang="en-US" sz="900" dirty="0" smtClean="0"/>
              <a:t>Products &amp; Areas of Interest </a:t>
            </a:r>
          </a:p>
          <a:p>
            <a:pPr marL="228600" indent="-228600" algn="just">
              <a:buAutoNum type="arabicPeriod"/>
            </a:pPr>
            <a:r>
              <a:rPr lang="en-US" sz="900" dirty="0" smtClean="0"/>
              <a:t>Any other inf. </a:t>
            </a:r>
          </a:p>
          <a:p>
            <a:pPr marL="228600" indent="-228600" algn="ctr"/>
            <a:r>
              <a:rPr lang="en-US" sz="900" b="1" u="sng" dirty="0" smtClean="0"/>
              <a:t>CMAI (</a:t>
            </a:r>
            <a:r>
              <a:rPr lang="en-US" sz="900" b="1" u="sng" dirty="0" smtClean="0">
                <a:hlinkClick r:id="rId9"/>
              </a:rPr>
              <a:t>www.cmai.asia</a:t>
            </a:r>
            <a:r>
              <a:rPr lang="en-US" sz="900" b="1" u="sng" dirty="0" smtClean="0"/>
              <a:t>) </a:t>
            </a:r>
          </a:p>
          <a:p>
            <a:pPr marL="228600" indent="-228600" algn="just">
              <a:buFont typeface="Arial" pitchFamily="34" charset="0"/>
              <a:buChar char="•"/>
            </a:pPr>
            <a:endParaRPr lang="en-US" sz="900" dirty="0" smtClean="0"/>
          </a:p>
          <a:p>
            <a:pPr marL="228600" indent="-228600" algn="just">
              <a:buFont typeface="Arial" pitchFamily="34" charset="0"/>
              <a:buChar char="•"/>
            </a:pPr>
            <a:r>
              <a:rPr lang="en-US" sz="900" dirty="0" smtClean="0"/>
              <a:t>CMAI Association of India is the largest ICT Association with 48,500 members and 54 MOU partners worldwide. CMAI is broad based including mobile, telecom, equipments, IT, infrastructure, Multimedia, Infrastructure, SME’s, Radiation, E-Waste, Aviation, Education etc. CMAI is actively engaged for strategic co ordination between Education Institutes and Industry for employability and curriculum up gradation. CMAI is represented on the board of several educational institutes. CMAI was made chairman of the vocational educational qualification framework committee for ICT by MOHRD along with AICTE and co-coordinator for other sectors. CMAI is also actively engaged in skill development and vocational programs for Educational Institutes. </a:t>
            </a:r>
          </a:p>
          <a:p>
            <a:pPr marL="228600" indent="-228600" algn="just">
              <a:buFont typeface="Arial" pitchFamily="34" charset="0"/>
              <a:buChar char="•"/>
            </a:pPr>
            <a:r>
              <a:rPr lang="en-US" sz="900" dirty="0" smtClean="0"/>
              <a:t>CMAI Board consists of Patrons &amp; Chairman of Expert Councils- </a:t>
            </a:r>
            <a:r>
              <a:rPr lang="en-US" sz="900" dirty="0" err="1" smtClean="0"/>
              <a:t>Shri</a:t>
            </a:r>
            <a:r>
              <a:rPr lang="en-US" sz="900" dirty="0" smtClean="0"/>
              <a:t> </a:t>
            </a:r>
            <a:r>
              <a:rPr lang="en-US" sz="900" dirty="0" err="1" smtClean="0"/>
              <a:t>Shayamal</a:t>
            </a:r>
            <a:r>
              <a:rPr lang="en-US" sz="900" dirty="0" smtClean="0"/>
              <a:t> </a:t>
            </a:r>
            <a:r>
              <a:rPr lang="en-US" sz="900" dirty="0" err="1" smtClean="0"/>
              <a:t>Ghosh</a:t>
            </a:r>
            <a:r>
              <a:rPr lang="en-US" sz="900" dirty="0" smtClean="0"/>
              <a:t>, (IAS:1964), </a:t>
            </a:r>
            <a:r>
              <a:rPr lang="en-US" sz="900" dirty="0" err="1" smtClean="0"/>
              <a:t>Shri</a:t>
            </a:r>
            <a:r>
              <a:rPr lang="en-US" sz="900" dirty="0" smtClean="0"/>
              <a:t> MK Kaw(IAS:1964), </a:t>
            </a:r>
            <a:r>
              <a:rPr lang="en-US" sz="900" dirty="0" err="1" smtClean="0"/>
              <a:t>Shri</a:t>
            </a:r>
            <a:r>
              <a:rPr lang="en-US" sz="900" dirty="0" smtClean="0"/>
              <a:t> </a:t>
            </a:r>
            <a:r>
              <a:rPr lang="en-US" sz="900" dirty="0" err="1" smtClean="0"/>
              <a:t>Vinod</a:t>
            </a:r>
            <a:r>
              <a:rPr lang="en-US" sz="900" dirty="0" smtClean="0"/>
              <a:t> </a:t>
            </a:r>
            <a:r>
              <a:rPr lang="en-US" sz="900" dirty="0" err="1" smtClean="0"/>
              <a:t>Vaish</a:t>
            </a:r>
            <a:r>
              <a:rPr lang="en-US" sz="900" dirty="0" smtClean="0"/>
              <a:t> (IAS:1966) Ex </a:t>
            </a:r>
            <a:r>
              <a:rPr lang="en-US" sz="900" dirty="0" err="1" smtClean="0"/>
              <a:t>Secy</a:t>
            </a:r>
            <a:r>
              <a:rPr lang="en-US" sz="900" dirty="0" smtClean="0"/>
              <a:t> DOT; </a:t>
            </a:r>
            <a:r>
              <a:rPr lang="en-US" sz="900" dirty="0" err="1" smtClean="0"/>
              <a:t>Shri</a:t>
            </a:r>
            <a:r>
              <a:rPr lang="en-US" sz="900" dirty="0" smtClean="0"/>
              <a:t> Harsh Gupta (IAS:1966) Ex Chief Secretary, HP; </a:t>
            </a:r>
            <a:r>
              <a:rPr lang="en-US" sz="900" dirty="0" err="1" smtClean="0"/>
              <a:t>Shri</a:t>
            </a:r>
            <a:r>
              <a:rPr lang="en-US" sz="900" dirty="0" smtClean="0"/>
              <a:t> </a:t>
            </a:r>
            <a:r>
              <a:rPr lang="en-US" sz="900" dirty="0" err="1" smtClean="0"/>
              <a:t>Dhanendra</a:t>
            </a:r>
            <a:r>
              <a:rPr lang="en-US" sz="900" dirty="0" smtClean="0"/>
              <a:t> Kumar (IAS:1968) Ex Chairman Competition Commission of India and Directors Mr. </a:t>
            </a:r>
            <a:r>
              <a:rPr lang="en-US" sz="900" dirty="0" err="1" smtClean="0"/>
              <a:t>Moosa</a:t>
            </a:r>
            <a:r>
              <a:rPr lang="en-US" sz="900" dirty="0" smtClean="0"/>
              <a:t> Raja (IAS;1960), IAS; </a:t>
            </a:r>
            <a:r>
              <a:rPr lang="en-US" sz="900" dirty="0" err="1" smtClean="0"/>
              <a:t>Mr</a:t>
            </a:r>
            <a:r>
              <a:rPr lang="en-US" sz="900" dirty="0" smtClean="0"/>
              <a:t> BB </a:t>
            </a:r>
            <a:r>
              <a:rPr lang="en-US" sz="900" dirty="0" err="1" smtClean="0"/>
              <a:t>Tandon</a:t>
            </a:r>
            <a:r>
              <a:rPr lang="en-US" sz="900" dirty="0" smtClean="0"/>
              <a:t>, (IAS: 1965) Ex Chief Election Commissioner; </a:t>
            </a:r>
            <a:r>
              <a:rPr lang="en-US" sz="900" dirty="0" err="1" smtClean="0"/>
              <a:t>Mrs</a:t>
            </a:r>
            <a:r>
              <a:rPr lang="en-US" sz="900" dirty="0" smtClean="0"/>
              <a:t> </a:t>
            </a:r>
            <a:r>
              <a:rPr lang="en-US" sz="900" dirty="0" err="1" smtClean="0"/>
              <a:t>Suneeta</a:t>
            </a:r>
            <a:r>
              <a:rPr lang="en-US" sz="900" dirty="0" smtClean="0"/>
              <a:t> </a:t>
            </a:r>
            <a:r>
              <a:rPr lang="en-US" sz="900" dirty="0" err="1" smtClean="0"/>
              <a:t>Mukherjee</a:t>
            </a:r>
            <a:r>
              <a:rPr lang="en-US" sz="900" dirty="0" smtClean="0"/>
              <a:t>, (IAS: 1972) Ex Advisor UNIDO and several other Bureaucrat &amp; industry professionals and telecom experts.</a:t>
            </a:r>
          </a:p>
          <a:p>
            <a:pPr marL="228600" indent="-228600" algn="just"/>
            <a:endParaRPr lang="en-US" sz="900" dirty="0" smtClean="0"/>
          </a:p>
          <a:p>
            <a:pPr marL="228600" indent="-228600" algn="ctr"/>
            <a:r>
              <a:rPr lang="en-US" sz="900" b="1" u="sng" dirty="0" smtClean="0"/>
              <a:t>TEMA (</a:t>
            </a:r>
            <a:r>
              <a:rPr lang="en-US" sz="900" b="1" u="sng" dirty="0" smtClean="0">
                <a:hlinkClick r:id="rId10"/>
              </a:rPr>
              <a:t>www.tematelecom.in</a:t>
            </a:r>
            <a:r>
              <a:rPr lang="en-US" sz="900" b="1" u="sng" dirty="0" smtClean="0"/>
              <a:t>) </a:t>
            </a:r>
          </a:p>
          <a:p>
            <a:pPr marL="228600" indent="-228600" algn="just"/>
            <a:endParaRPr lang="en-US" sz="900" dirty="0" smtClean="0"/>
          </a:p>
          <a:p>
            <a:pPr marL="228600" indent="-228600" algn="just">
              <a:buFont typeface="Arial" pitchFamily="34" charset="0"/>
              <a:buChar char="•"/>
            </a:pPr>
            <a:r>
              <a:rPr lang="en-US" sz="900" dirty="0" smtClean="0"/>
              <a:t>Established on 1st June, 1990, Telecom Equipment Manufacturers Association of India (TEMA) is considered by the Government of India as the National Apex body to represent telecom Technology Providers, Global and Indian, Private and Government owned companies. Being the official mouthpiece of Indian telecom manufacturing industry, TEMA plays the critical role of advising the government and influencing decisions relating to Indian telecom industry. </a:t>
            </a:r>
          </a:p>
          <a:p>
            <a:pPr marL="228600" indent="-228600" algn="just">
              <a:buFont typeface="Arial" pitchFamily="34" charset="0"/>
              <a:buChar char="•"/>
            </a:pPr>
            <a:r>
              <a:rPr lang="en-US" sz="900" dirty="0" smtClean="0"/>
              <a:t>TEMA also enjoys the privilege of proposing names of technical experts from the industry to various telecom committees of the Government of India and major national industry associations. </a:t>
            </a:r>
          </a:p>
          <a:p>
            <a:pPr marL="228600" indent="-228600" algn="just"/>
            <a:endParaRPr lang="en-US" sz="900" dirty="0" smtClean="0"/>
          </a:p>
          <a:p>
            <a:pPr marL="228600" indent="-228600" algn="ctr"/>
            <a:r>
              <a:rPr lang="en-US" sz="900" b="1" u="sng" dirty="0" smtClean="0"/>
              <a:t>TEPC (</a:t>
            </a:r>
            <a:r>
              <a:rPr lang="en-US" sz="900" b="1" u="sng" dirty="0" smtClean="0">
                <a:hlinkClick r:id="rId11"/>
              </a:rPr>
              <a:t>www.telecomepc.in</a:t>
            </a:r>
            <a:r>
              <a:rPr lang="en-US" sz="900" b="1" u="sng" dirty="0" smtClean="0"/>
              <a:t>) </a:t>
            </a:r>
          </a:p>
          <a:p>
            <a:pPr marL="228600" indent="-228600" algn="just"/>
            <a:endParaRPr lang="en-US" sz="300" dirty="0" smtClean="0"/>
          </a:p>
          <a:p>
            <a:pPr marL="228600" indent="-228600" algn="just">
              <a:buFont typeface="Arial" pitchFamily="34" charset="0"/>
              <a:buChar char="•"/>
            </a:pPr>
            <a:r>
              <a:rPr lang="en-US" sz="900" dirty="0" smtClean="0"/>
              <a:t>TEMA has been in forefront for formation of TEPC. When initially announced, it was named by Ministry of Commerce and Industries as TEMA Export Promotion Forum. With expansion of activities to manufacturing and services sector, now named as Telecom Equipment and Services Export Promotion Council (TEPC) .</a:t>
            </a:r>
          </a:p>
          <a:p>
            <a:pPr marL="228600" indent="-228600" algn="just">
              <a:buFont typeface="Arial" pitchFamily="34" charset="0"/>
              <a:buChar char="•"/>
            </a:pPr>
            <a:r>
              <a:rPr lang="en-US" sz="900" dirty="0" smtClean="0"/>
              <a:t>TEPC has been set up by the Ministry of Commerce &amp; Industry and Ministry of Communications &amp; IT, Government of India to promote and develop of Export of Telecom Equipments and Services. TEPC undertakes several activities aimed at export promotion such as Commissioning of Studies to find potential markets, holding of National/International Seminars and facilitating participation of exporters in various overseas exhibitions.</a:t>
            </a:r>
          </a:p>
          <a:p>
            <a:endParaRPr lang="en-US" sz="9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897</Words>
  <Application>Microsoft Office PowerPoint</Application>
  <PresentationFormat>A4 Paper (210x297 mm)</PresentationFormat>
  <Paragraphs>51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Navtesh</dc:creator>
  <cp:lastModifiedBy>Navtesh</cp:lastModifiedBy>
  <cp:revision>21</cp:revision>
  <dcterms:created xsi:type="dcterms:W3CDTF">2019-02-11T09:20:56Z</dcterms:created>
  <dcterms:modified xsi:type="dcterms:W3CDTF">2019-02-11T11:51:01Z</dcterms:modified>
</cp:coreProperties>
</file>